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0094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BD8A81-94A4-4075-B977-D389D1D0E14B}" v="5" dt="2021-08-18T16:43:08.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3" d="100"/>
          <a:sy n="83" d="100"/>
        </p:scale>
        <p:origin x="28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Barth" userId="8e3b02b0f9ca5ba1" providerId="LiveId" clId="{F0BD8A81-94A4-4075-B977-D389D1D0E14B}"/>
    <pc:docChg chg="undo custSel modSld">
      <pc:chgData name="Steven Barth" userId="8e3b02b0f9ca5ba1" providerId="LiveId" clId="{F0BD8A81-94A4-4075-B977-D389D1D0E14B}" dt="2021-08-18T16:43:57.309" v="365" actId="478"/>
      <pc:docMkLst>
        <pc:docMk/>
      </pc:docMkLst>
      <pc:sldChg chg="addSp modSp mod">
        <pc:chgData name="Steven Barth" userId="8e3b02b0f9ca5ba1" providerId="LiveId" clId="{F0BD8A81-94A4-4075-B977-D389D1D0E14B}" dt="2021-08-18T16:43:15.999" v="364" actId="1076"/>
        <pc:sldMkLst>
          <pc:docMk/>
          <pc:sldMk cId="3188945048" sldId="256"/>
        </pc:sldMkLst>
        <pc:spChg chg="mod">
          <ac:chgData name="Steven Barth" userId="8e3b02b0f9ca5ba1" providerId="LiveId" clId="{F0BD8A81-94A4-4075-B977-D389D1D0E14B}" dt="2021-08-18T16:41:16.394" v="362" actId="6549"/>
          <ac:spMkLst>
            <pc:docMk/>
            <pc:sldMk cId="3188945048" sldId="256"/>
            <ac:spMk id="5" creationId="{193F72A4-F6D5-4B1C-84F2-30DAE3C21398}"/>
          </ac:spMkLst>
        </pc:spChg>
        <pc:spChg chg="add mod">
          <ac:chgData name="Steven Barth" userId="8e3b02b0f9ca5ba1" providerId="LiveId" clId="{F0BD8A81-94A4-4075-B977-D389D1D0E14B}" dt="2021-08-18T16:43:15.999" v="364" actId="1076"/>
          <ac:spMkLst>
            <pc:docMk/>
            <pc:sldMk cId="3188945048" sldId="256"/>
            <ac:spMk id="13" creationId="{6E40604D-3D89-4FA8-8DFA-AE4D09CB37F4}"/>
          </ac:spMkLst>
        </pc:spChg>
      </pc:sldChg>
      <pc:sldChg chg="addSp delSp modSp mod">
        <pc:chgData name="Steven Barth" userId="8e3b02b0f9ca5ba1" providerId="LiveId" clId="{F0BD8A81-94A4-4075-B977-D389D1D0E14B}" dt="2021-08-18T16:43:57.309" v="365" actId="478"/>
        <pc:sldMkLst>
          <pc:docMk/>
          <pc:sldMk cId="3247710067" sldId="257"/>
        </pc:sldMkLst>
        <pc:spChg chg="mod">
          <ac:chgData name="Steven Barth" userId="8e3b02b0f9ca5ba1" providerId="LiveId" clId="{F0BD8A81-94A4-4075-B977-D389D1D0E14B}" dt="2021-08-18T16:37:43.775" v="308" actId="20577"/>
          <ac:spMkLst>
            <pc:docMk/>
            <pc:sldMk cId="3247710067" sldId="257"/>
            <ac:spMk id="21" creationId="{2F249AEF-D6C1-4A1C-B162-2447001DFD20}"/>
          </ac:spMkLst>
        </pc:spChg>
        <pc:spChg chg="add del mod">
          <ac:chgData name="Steven Barth" userId="8e3b02b0f9ca5ba1" providerId="LiveId" clId="{F0BD8A81-94A4-4075-B977-D389D1D0E14B}" dt="2021-08-18T16:43:57.309" v="365" actId="478"/>
          <ac:spMkLst>
            <pc:docMk/>
            <pc:sldMk cId="3247710067" sldId="257"/>
            <ac:spMk id="22" creationId="{BF63ECAA-28A8-46CC-9B9D-C518A00B3F9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r>
              <a:rPr lang="en-US" dirty="0"/>
              <a:t>Job Level</a:t>
            </a:r>
          </a:p>
        </c:rich>
      </c:tx>
      <c:layout>
        <c:manualLayout>
          <c:xMode val="edge"/>
          <c:yMode val="edge"/>
          <c:x val="0.33182099063738563"/>
          <c:y val="4.2727710097533567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2879266264854312"/>
          <c:y val="0.22283959536034506"/>
          <c:w val="0.67120733735145699"/>
          <c:h val="0.73718336575208621"/>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Owner, CEO, CxO, President</c:v>
                </c:pt>
                <c:pt idx="1">
                  <c:v>EVP/VP/GM</c:v>
                </c:pt>
                <c:pt idx="2">
                  <c:v>Director</c:v>
                </c:pt>
                <c:pt idx="3">
                  <c:v>Manager</c:v>
                </c:pt>
                <c:pt idx="4">
                  <c:v>Coordinator/Staff</c:v>
                </c:pt>
                <c:pt idx="5">
                  <c:v>Other</c:v>
                </c:pt>
              </c:strCache>
            </c:strRef>
          </c:cat>
          <c:val>
            <c:numRef>
              <c:f>Sheet1!$B$2:$B$7</c:f>
              <c:numCache>
                <c:formatCode>0%</c:formatCode>
                <c:ptCount val="6"/>
                <c:pt idx="0">
                  <c:v>0.04</c:v>
                </c:pt>
                <c:pt idx="1">
                  <c:v>0.2</c:v>
                </c:pt>
                <c:pt idx="2">
                  <c:v>0.48</c:v>
                </c:pt>
                <c:pt idx="3">
                  <c:v>0.27</c:v>
                </c:pt>
                <c:pt idx="5">
                  <c:v>0.01</c:v>
                </c:pt>
              </c:numCache>
            </c:numRef>
          </c:val>
          <c:extLst>
            <c:ext xmlns:c16="http://schemas.microsoft.com/office/drawing/2014/chart" uri="{C3380CC4-5D6E-409C-BE32-E72D297353CC}">
              <c16:uniqueId val="{00000000-F599-4C8F-BD88-68C749F20F46}"/>
            </c:ext>
          </c:extLst>
        </c:ser>
        <c:dLbls>
          <c:dLblPos val="outEnd"/>
          <c:showLegendKey val="0"/>
          <c:showVal val="1"/>
          <c:showCatName val="0"/>
          <c:showSerName val="0"/>
          <c:showPercent val="0"/>
          <c:showBubbleSize val="0"/>
        </c:dLbls>
        <c:gapWidth val="20"/>
        <c:axId val="1088015360"/>
        <c:axId val="1088018688"/>
      </c:barChart>
      <c:catAx>
        <c:axId val="1088015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1088018688"/>
        <c:crosses val="autoZero"/>
        <c:auto val="0"/>
        <c:lblAlgn val="ctr"/>
        <c:lblOffset val="100"/>
        <c:noMultiLvlLbl val="0"/>
      </c:catAx>
      <c:valAx>
        <c:axId val="1088018688"/>
        <c:scaling>
          <c:orientation val="minMax"/>
          <c:max val="1"/>
        </c:scaling>
        <c:delete val="1"/>
        <c:axPos val="t"/>
        <c:numFmt formatCode="0%" sourceLinked="1"/>
        <c:majorTickMark val="out"/>
        <c:minorTickMark val="none"/>
        <c:tickLblPos val="nextTo"/>
        <c:crossAx val="10880153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baseline="0">
                <a:solidFill>
                  <a:schemeClr val="tx1">
                    <a:lumMod val="65000"/>
                    <a:lumOff val="35000"/>
                  </a:schemeClr>
                </a:solidFill>
                <a:latin typeface="+mn-lt"/>
                <a:ea typeface="+mn-ea"/>
                <a:cs typeface="+mn-cs"/>
              </a:defRPr>
            </a:pPr>
            <a:r>
              <a:rPr lang="en-US"/>
              <a:t>Success of Online Event Meeting</a:t>
            </a:r>
          </a:p>
          <a:p>
            <a:pPr>
              <a:defRPr/>
            </a:pPr>
            <a:r>
              <a:rPr lang="en-US"/>
              <a:t>Organization’s Objectives</a:t>
            </a:r>
          </a:p>
        </c:rich>
      </c:tx>
      <c:layout>
        <c:manualLayout>
          <c:xMode val="edge"/>
          <c:yMode val="edge"/>
          <c:x val="6.9723316337933869E-2"/>
          <c:y val="8.4609909424722823E-2"/>
        </c:manualLayout>
      </c:layout>
      <c:overlay val="0"/>
      <c:spPr>
        <a:noFill/>
        <a:ln>
          <a:noFill/>
        </a:ln>
        <a:effectLst/>
      </c:spPr>
      <c:txPr>
        <a:bodyPr rot="0" spcFirstLastPara="1" vertOverflow="ellipsis" vert="horz" wrap="square" anchor="ctr" anchorCtr="1"/>
        <a:lstStyle/>
        <a:p>
          <a:pPr>
            <a:defRPr sz="1200" b="0" i="0" u="none" strike="noStrike"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7380497818851324"/>
          <c:y val="0.28637150250381588"/>
          <c:w val="0.72403263091263614"/>
          <c:h val="0.56830382069829555"/>
        </c:manualLayout>
      </c:layout>
      <c:barChart>
        <c:barDir val="bar"/>
        <c:grouping val="clustered"/>
        <c:varyColors val="0"/>
        <c:ser>
          <c:idx val="0"/>
          <c:order val="0"/>
          <c:tx>
            <c:strRef>
              <c:f>Sheet1!$B$1</c:f>
              <c:strCache>
                <c:ptCount val="1"/>
                <c:pt idx="0">
                  <c:v>Series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01C7-4CFF-8FF6-A31C5489FBB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01C7-4CFF-8FF6-A31C5489FBBC}"/>
              </c:ext>
            </c:extLst>
          </c:dPt>
          <c:dLbls>
            <c:spPr>
              <a:noFill/>
              <a:ln>
                <a:noFill/>
              </a:ln>
              <a:effectLst/>
            </c:spPr>
            <c:txPr>
              <a:bodyPr rot="0" spcFirstLastPara="1" vertOverflow="ellipsis" vert="horz" wrap="square" anchor="ctr" anchorCtr="1"/>
              <a:lstStyle/>
              <a:p>
                <a:pPr>
                  <a:defRPr sz="700" b="0" i="0" u="none" strike="noStrike"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Extremely successful</c:v>
                </c:pt>
                <c:pt idx="1">
                  <c:v>Very successful</c:v>
                </c:pt>
                <c:pt idx="2">
                  <c:v>Somewhat successful</c:v>
                </c:pt>
                <c:pt idx="3">
                  <c:v>Not very successful</c:v>
                </c:pt>
                <c:pt idx="4">
                  <c:v>Not at all successful</c:v>
                </c:pt>
              </c:strCache>
            </c:strRef>
          </c:cat>
          <c:val>
            <c:numRef>
              <c:f>Sheet1!$B$2:$B$6</c:f>
              <c:numCache>
                <c:formatCode>0%</c:formatCode>
                <c:ptCount val="5"/>
                <c:pt idx="0">
                  <c:v>0.18</c:v>
                </c:pt>
                <c:pt idx="1">
                  <c:v>0.36</c:v>
                </c:pt>
                <c:pt idx="2">
                  <c:v>0.4</c:v>
                </c:pt>
                <c:pt idx="3">
                  <c:v>0.05</c:v>
                </c:pt>
                <c:pt idx="4">
                  <c:v>0.01</c:v>
                </c:pt>
              </c:numCache>
            </c:numRef>
          </c:val>
          <c:extLst>
            <c:ext xmlns:c16="http://schemas.microsoft.com/office/drawing/2014/chart" uri="{C3380CC4-5D6E-409C-BE32-E72D297353CC}">
              <c16:uniqueId val="{00000004-01C7-4CFF-8FF6-A31C5489FBBC}"/>
            </c:ext>
          </c:extLst>
        </c:ser>
        <c:dLbls>
          <c:showLegendKey val="0"/>
          <c:showVal val="0"/>
          <c:showCatName val="0"/>
          <c:showSerName val="0"/>
          <c:showPercent val="0"/>
          <c:showBubbleSize val="0"/>
        </c:dLbls>
        <c:gapWidth val="100"/>
        <c:axId val="412407696"/>
        <c:axId val="412410192"/>
      </c:barChart>
      <c:valAx>
        <c:axId val="412410192"/>
        <c:scaling>
          <c:orientation val="minMax"/>
          <c:max val="0.8"/>
        </c:scaling>
        <c:delete val="1"/>
        <c:axPos val="t"/>
        <c:numFmt formatCode="0%" sourceLinked="1"/>
        <c:majorTickMark val="out"/>
        <c:minorTickMark val="none"/>
        <c:tickLblPos val="nextTo"/>
        <c:crossAx val="412407696"/>
        <c:crosses val="autoZero"/>
        <c:crossBetween val="between"/>
      </c:valAx>
      <c:catAx>
        <c:axId val="412407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baseline="0">
                <a:solidFill>
                  <a:schemeClr val="tx1">
                    <a:lumMod val="65000"/>
                    <a:lumOff val="35000"/>
                  </a:schemeClr>
                </a:solidFill>
                <a:latin typeface="+mn-lt"/>
                <a:ea typeface="+mn-ea"/>
                <a:cs typeface="+mn-cs"/>
              </a:defRPr>
            </a:pPr>
            <a:endParaRPr lang="en-US"/>
          </a:p>
        </c:txPr>
        <c:crossAx val="41241019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baseline="0">
                <a:solidFill>
                  <a:schemeClr val="tx1">
                    <a:lumMod val="65000"/>
                    <a:lumOff val="35000"/>
                  </a:schemeClr>
                </a:solidFill>
                <a:latin typeface="+mn-lt"/>
                <a:ea typeface="+mn-ea"/>
                <a:cs typeface="+mn-cs"/>
              </a:defRPr>
            </a:pPr>
            <a:r>
              <a:rPr lang="en-US" sz="1080" dirty="0"/>
              <a:t>Plan to Hold Hybrid Events in the Future</a:t>
            </a:r>
          </a:p>
        </c:rich>
      </c:tx>
      <c:layout>
        <c:manualLayout>
          <c:xMode val="edge"/>
          <c:yMode val="edge"/>
          <c:x val="0.23148951293154979"/>
          <c:y val="7.6102556775747968E-2"/>
        </c:manualLayout>
      </c:layout>
      <c:overlay val="0"/>
      <c:spPr>
        <a:noFill/>
        <a:ln>
          <a:noFill/>
        </a:ln>
        <a:effectLst/>
      </c:spPr>
      <c:txPr>
        <a:bodyPr rot="0" spcFirstLastPara="1" vertOverflow="ellipsis" vert="horz" wrap="square" anchor="ctr" anchorCtr="1"/>
        <a:lstStyle/>
        <a:p>
          <a:pPr>
            <a:defRPr sz="1260" b="0" i="0" u="none" strike="noStrike"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2656502730989947E-2"/>
          <c:y val="0.26536296677875104"/>
          <c:w val="0.85468699453802011"/>
          <c:h val="0.53967279704531967"/>
        </c:manualLayout>
      </c:layout>
      <c:barChart>
        <c:barDir val="col"/>
        <c:grouping val="clustered"/>
        <c:varyColors val="0"/>
        <c:ser>
          <c:idx val="0"/>
          <c:order val="0"/>
          <c:tx>
            <c:strRef>
              <c:f>Sheet1!$B$1</c:f>
              <c:strCache>
                <c:ptCount val="1"/>
                <c:pt idx="0">
                  <c:v>Series 1</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anchor="ctr" anchorCtr="1"/>
              <a:lstStyle/>
              <a:p>
                <a:pPr>
                  <a:defRPr sz="700" b="0" i="0" u="none" strike="noStrike"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No</c:v>
                </c:pt>
                <c:pt idx="2">
                  <c:v>Not sure</c:v>
                </c:pt>
              </c:strCache>
            </c:strRef>
          </c:cat>
          <c:val>
            <c:numRef>
              <c:f>Sheet1!$B$2:$B$4</c:f>
              <c:numCache>
                <c:formatCode>0%</c:formatCode>
                <c:ptCount val="3"/>
                <c:pt idx="0">
                  <c:v>0.56999999999999995</c:v>
                </c:pt>
                <c:pt idx="1">
                  <c:v>0.11</c:v>
                </c:pt>
                <c:pt idx="2">
                  <c:v>0.32</c:v>
                </c:pt>
              </c:numCache>
            </c:numRef>
          </c:val>
          <c:extLst>
            <c:ext xmlns:c16="http://schemas.microsoft.com/office/drawing/2014/chart" uri="{C3380CC4-5D6E-409C-BE32-E72D297353CC}">
              <c16:uniqueId val="{00000000-8797-45AD-B218-92156505D301}"/>
            </c:ext>
          </c:extLst>
        </c:ser>
        <c:dLbls>
          <c:showLegendKey val="0"/>
          <c:showVal val="0"/>
          <c:showCatName val="0"/>
          <c:showSerName val="0"/>
          <c:showPercent val="0"/>
          <c:showBubbleSize val="0"/>
        </c:dLbls>
        <c:gapWidth val="100"/>
        <c:axId val="477185952"/>
        <c:axId val="477182624"/>
      </c:barChart>
      <c:catAx>
        <c:axId val="47718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en-US"/>
          </a:p>
        </c:txPr>
        <c:crossAx val="477182624"/>
        <c:crosses val="autoZero"/>
        <c:auto val="1"/>
        <c:lblAlgn val="ctr"/>
        <c:lblOffset val="100"/>
        <c:noMultiLvlLbl val="0"/>
      </c:catAx>
      <c:valAx>
        <c:axId val="477182624"/>
        <c:scaling>
          <c:orientation val="minMax"/>
          <c:max val="1"/>
        </c:scaling>
        <c:delete val="1"/>
        <c:axPos val="l"/>
        <c:numFmt formatCode="0%" sourceLinked="1"/>
        <c:majorTickMark val="out"/>
        <c:minorTickMark val="none"/>
        <c:tickLblPos val="nextTo"/>
        <c:crossAx val="477185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t>Preparedness to Handle the Following Hybrid Event Issues</a:t>
            </a:r>
          </a:p>
        </c:rich>
      </c:tx>
      <c:layout>
        <c:manualLayout>
          <c:xMode val="edge"/>
          <c:yMode val="edge"/>
          <c:x val="0.1955174740224018"/>
          <c:y val="2.3297963440820382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544379368172597E-2"/>
          <c:y val="0.14682696869999617"/>
          <c:w val="0.95244039136609115"/>
          <c:h val="0.57251564145273515"/>
        </c:manualLayout>
      </c:layout>
      <c:barChart>
        <c:barDir val="col"/>
        <c:grouping val="stacked"/>
        <c:varyColors val="0"/>
        <c:ser>
          <c:idx val="0"/>
          <c:order val="0"/>
          <c:tx>
            <c:strRef>
              <c:f>Sheet1!$B$1</c:f>
              <c:strCache>
                <c:ptCount val="1"/>
                <c:pt idx="0">
                  <c:v>Extremely prepared</c:v>
                </c:pt>
              </c:strCache>
            </c:strRef>
          </c:tx>
          <c:spPr>
            <a:solidFill>
              <a:schemeClr val="accent5">
                <a:shade val="58000"/>
              </a:schemeClr>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Delivering targeted messages with differentiators as to who should attend online versus in-person</c:v>
                </c:pt>
                <c:pt idx="1">
                  <c:v>Developing new or improved digital marketing strategies to re-engage with previous attendees </c:v>
                </c:pt>
                <c:pt idx="2">
                  <c:v>Developing new or improved digital marketing strategies to attract new attendees </c:v>
                </c:pt>
                <c:pt idx="3">
                  <c:v>Understanding differences between profiles of online versus in-person attendees</c:v>
                </c:pt>
              </c:strCache>
            </c:strRef>
          </c:cat>
          <c:val>
            <c:numRef>
              <c:f>Sheet1!$B$2:$B$5</c:f>
              <c:numCache>
                <c:formatCode>0%</c:formatCode>
                <c:ptCount val="4"/>
                <c:pt idx="0">
                  <c:v>0.31</c:v>
                </c:pt>
                <c:pt idx="1">
                  <c:v>0.39</c:v>
                </c:pt>
                <c:pt idx="2">
                  <c:v>0.25</c:v>
                </c:pt>
                <c:pt idx="3">
                  <c:v>0.28999999999999998</c:v>
                </c:pt>
              </c:numCache>
            </c:numRef>
          </c:val>
          <c:extLst>
            <c:ext xmlns:c16="http://schemas.microsoft.com/office/drawing/2014/chart" uri="{C3380CC4-5D6E-409C-BE32-E72D297353CC}">
              <c16:uniqueId val="{00000000-E9C5-4B94-A4E3-E2139FABE0F5}"/>
            </c:ext>
          </c:extLst>
        </c:ser>
        <c:ser>
          <c:idx val="1"/>
          <c:order val="1"/>
          <c:tx>
            <c:strRef>
              <c:f>Sheet1!$C$1</c:f>
              <c:strCache>
                <c:ptCount val="1"/>
                <c:pt idx="0">
                  <c:v>Very prepared</c:v>
                </c:pt>
              </c:strCache>
            </c:strRef>
          </c:tx>
          <c:spPr>
            <a:solidFill>
              <a:srgbClr val="00B0F0"/>
            </a:solidFill>
            <a:ln>
              <a:noFill/>
            </a:ln>
            <a:effectLst/>
          </c:spPr>
          <c:invertIfNegative val="0"/>
          <c:dPt>
            <c:idx val="0"/>
            <c:invertIfNegative val="0"/>
            <c:bubble3D val="0"/>
            <c:spPr>
              <a:solidFill>
                <a:srgbClr val="0094C8"/>
              </a:solidFill>
              <a:ln>
                <a:noFill/>
              </a:ln>
              <a:effectLst/>
            </c:spPr>
            <c:extLst>
              <c:ext xmlns:c16="http://schemas.microsoft.com/office/drawing/2014/chart" uri="{C3380CC4-5D6E-409C-BE32-E72D297353CC}">
                <c16:uniqueId val="{00000005-E9C5-4B94-A4E3-E2139FABE0F5}"/>
              </c:ext>
            </c:extLst>
          </c:dPt>
          <c:dPt>
            <c:idx val="1"/>
            <c:invertIfNegative val="0"/>
            <c:bubble3D val="0"/>
            <c:spPr>
              <a:solidFill>
                <a:srgbClr val="0094C8"/>
              </a:solidFill>
              <a:ln>
                <a:noFill/>
              </a:ln>
              <a:effectLst/>
            </c:spPr>
            <c:extLst>
              <c:ext xmlns:c16="http://schemas.microsoft.com/office/drawing/2014/chart" uri="{C3380CC4-5D6E-409C-BE32-E72D297353CC}">
                <c16:uniqueId val="{00000006-E9C5-4B94-A4E3-E2139FABE0F5}"/>
              </c:ext>
            </c:extLst>
          </c:dPt>
          <c:dPt>
            <c:idx val="2"/>
            <c:invertIfNegative val="0"/>
            <c:bubble3D val="0"/>
            <c:spPr>
              <a:solidFill>
                <a:srgbClr val="0094C8"/>
              </a:solidFill>
              <a:ln>
                <a:noFill/>
              </a:ln>
              <a:effectLst/>
            </c:spPr>
            <c:extLst>
              <c:ext xmlns:c16="http://schemas.microsoft.com/office/drawing/2014/chart" uri="{C3380CC4-5D6E-409C-BE32-E72D297353CC}">
                <c16:uniqueId val="{00000007-E9C5-4B94-A4E3-E2139FABE0F5}"/>
              </c:ext>
            </c:extLst>
          </c:dPt>
          <c:dPt>
            <c:idx val="3"/>
            <c:invertIfNegative val="0"/>
            <c:bubble3D val="0"/>
            <c:spPr>
              <a:solidFill>
                <a:srgbClr val="0094C8"/>
              </a:solidFill>
              <a:ln>
                <a:noFill/>
              </a:ln>
              <a:effectLst/>
            </c:spPr>
            <c:extLst>
              <c:ext xmlns:c16="http://schemas.microsoft.com/office/drawing/2014/chart" uri="{C3380CC4-5D6E-409C-BE32-E72D297353CC}">
                <c16:uniqueId val="{00000008-E9C5-4B94-A4E3-E2139FABE0F5}"/>
              </c:ext>
            </c:extLst>
          </c:dPt>
          <c:dLbls>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Delivering targeted messages with differentiators as to who should attend online versus in-person</c:v>
                </c:pt>
                <c:pt idx="1">
                  <c:v>Developing new or improved digital marketing strategies to re-engage with previous attendees </c:v>
                </c:pt>
                <c:pt idx="2">
                  <c:v>Developing new or improved digital marketing strategies to attract new attendees </c:v>
                </c:pt>
                <c:pt idx="3">
                  <c:v>Understanding differences between profiles of online versus in-person attendees</c:v>
                </c:pt>
              </c:strCache>
            </c:strRef>
          </c:cat>
          <c:val>
            <c:numRef>
              <c:f>Sheet1!$C$2:$C$5</c:f>
              <c:numCache>
                <c:formatCode>0%</c:formatCode>
                <c:ptCount val="4"/>
                <c:pt idx="0">
                  <c:v>0.39</c:v>
                </c:pt>
                <c:pt idx="1">
                  <c:v>0.43</c:v>
                </c:pt>
                <c:pt idx="2">
                  <c:v>0.51</c:v>
                </c:pt>
                <c:pt idx="3">
                  <c:v>0.35</c:v>
                </c:pt>
              </c:numCache>
            </c:numRef>
          </c:val>
          <c:extLst>
            <c:ext xmlns:c16="http://schemas.microsoft.com/office/drawing/2014/chart" uri="{C3380CC4-5D6E-409C-BE32-E72D297353CC}">
              <c16:uniqueId val="{00000001-E9C5-4B94-A4E3-E2139FABE0F5}"/>
            </c:ext>
          </c:extLst>
        </c:ser>
        <c:ser>
          <c:idx val="2"/>
          <c:order val="2"/>
          <c:tx>
            <c:strRef>
              <c:f>Sheet1!$D$1</c:f>
              <c:strCache>
                <c:ptCount val="1"/>
                <c:pt idx="0">
                  <c:v>Somewhat prepared</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Delivering targeted messages with differentiators as to who should attend online versus in-person</c:v>
                </c:pt>
                <c:pt idx="1">
                  <c:v>Developing new or improved digital marketing strategies to re-engage with previous attendees </c:v>
                </c:pt>
                <c:pt idx="2">
                  <c:v>Developing new or improved digital marketing strategies to attract new attendees </c:v>
                </c:pt>
                <c:pt idx="3">
                  <c:v>Understanding differences between profiles of online versus in-person attendees</c:v>
                </c:pt>
              </c:strCache>
            </c:strRef>
          </c:cat>
          <c:val>
            <c:numRef>
              <c:f>Sheet1!$D$2:$D$5</c:f>
              <c:numCache>
                <c:formatCode>0%</c:formatCode>
                <c:ptCount val="4"/>
                <c:pt idx="0">
                  <c:v>0.26</c:v>
                </c:pt>
                <c:pt idx="1">
                  <c:v>0.18</c:v>
                </c:pt>
                <c:pt idx="2">
                  <c:v>0.22</c:v>
                </c:pt>
                <c:pt idx="3">
                  <c:v>0.25</c:v>
                </c:pt>
              </c:numCache>
            </c:numRef>
          </c:val>
          <c:extLst>
            <c:ext xmlns:c16="http://schemas.microsoft.com/office/drawing/2014/chart" uri="{C3380CC4-5D6E-409C-BE32-E72D297353CC}">
              <c16:uniqueId val="{00000002-E9C5-4B94-A4E3-E2139FABE0F5}"/>
            </c:ext>
          </c:extLst>
        </c:ser>
        <c:ser>
          <c:idx val="3"/>
          <c:order val="3"/>
          <c:tx>
            <c:strRef>
              <c:f>Sheet1!$E$1</c:f>
              <c:strCache>
                <c:ptCount val="1"/>
                <c:pt idx="0">
                  <c:v>Not very/Not at all prepared</c:v>
                </c:pt>
              </c:strCache>
            </c:strRef>
          </c:tx>
          <c:spPr>
            <a:solidFill>
              <a:srgbClr val="92D050"/>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3-E9C5-4B94-A4E3-E2139FABE0F5}"/>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Delivering targeted messages with differentiators as to who should attend online versus in-person</c:v>
                </c:pt>
                <c:pt idx="1">
                  <c:v>Developing new or improved digital marketing strategies to re-engage with previous attendees </c:v>
                </c:pt>
                <c:pt idx="2">
                  <c:v>Developing new or improved digital marketing strategies to attract new attendees </c:v>
                </c:pt>
                <c:pt idx="3">
                  <c:v>Understanding differences between profiles of online versus in-person attendees</c:v>
                </c:pt>
              </c:strCache>
            </c:strRef>
          </c:cat>
          <c:val>
            <c:numRef>
              <c:f>Sheet1!$E$2:$E$5</c:f>
              <c:numCache>
                <c:formatCode>0%</c:formatCode>
                <c:ptCount val="4"/>
                <c:pt idx="0">
                  <c:v>0.04</c:v>
                </c:pt>
                <c:pt idx="1">
                  <c:v>0</c:v>
                </c:pt>
                <c:pt idx="2">
                  <c:v>0.02</c:v>
                </c:pt>
                <c:pt idx="3">
                  <c:v>0.1</c:v>
                </c:pt>
              </c:numCache>
            </c:numRef>
          </c:val>
          <c:extLst>
            <c:ext xmlns:c16="http://schemas.microsoft.com/office/drawing/2014/chart" uri="{C3380CC4-5D6E-409C-BE32-E72D297353CC}">
              <c16:uniqueId val="{00000004-E9C5-4B94-A4E3-E2139FABE0F5}"/>
            </c:ext>
          </c:extLst>
        </c:ser>
        <c:dLbls>
          <c:showLegendKey val="0"/>
          <c:showVal val="1"/>
          <c:showCatName val="0"/>
          <c:showSerName val="0"/>
          <c:showPercent val="0"/>
          <c:showBubbleSize val="0"/>
        </c:dLbls>
        <c:gapWidth val="182"/>
        <c:overlap val="100"/>
        <c:axId val="1088015360"/>
        <c:axId val="1088018688"/>
      </c:barChart>
      <c:catAx>
        <c:axId val="108801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30" b="0" i="0" u="none" strike="noStrike" kern="1200" baseline="0">
                <a:solidFill>
                  <a:schemeClr val="tx1">
                    <a:lumMod val="65000"/>
                    <a:lumOff val="35000"/>
                  </a:schemeClr>
                </a:solidFill>
                <a:latin typeface="+mn-lt"/>
                <a:ea typeface="+mn-ea"/>
                <a:cs typeface="+mn-cs"/>
              </a:defRPr>
            </a:pPr>
            <a:endParaRPr lang="en-US"/>
          </a:p>
        </c:txPr>
        <c:crossAx val="1088018688"/>
        <c:crosses val="autoZero"/>
        <c:auto val="1"/>
        <c:lblAlgn val="ctr"/>
        <c:lblOffset val="100"/>
        <c:noMultiLvlLbl val="0"/>
      </c:catAx>
      <c:valAx>
        <c:axId val="1088018688"/>
        <c:scaling>
          <c:orientation val="minMax"/>
          <c:max val="1"/>
        </c:scaling>
        <c:delete val="1"/>
        <c:axPos val="l"/>
        <c:numFmt formatCode="0%" sourceLinked="1"/>
        <c:majorTickMark val="out"/>
        <c:minorTickMark val="none"/>
        <c:tickLblPos val="nextTo"/>
        <c:crossAx val="1088015360"/>
        <c:crosses val="autoZero"/>
        <c:crossBetween val="between"/>
      </c:valAx>
      <c:spPr>
        <a:noFill/>
        <a:ln>
          <a:noFill/>
        </a:ln>
        <a:effectLst/>
      </c:spPr>
    </c:plotArea>
    <c:legend>
      <c:legendPos val="t"/>
      <c:layout>
        <c:manualLayout>
          <c:xMode val="edge"/>
          <c:yMode val="edge"/>
          <c:x val="0.12960110850184417"/>
          <c:y val="0.89587587148289949"/>
          <c:w val="0.77463076578802603"/>
          <c:h val="8.1504508298119505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70C0"/>
      </a:solidFill>
    </a:ln>
    <a:effectLst/>
  </c:spPr>
  <c:txPr>
    <a:bodyPr/>
    <a:lstStyle/>
    <a:p>
      <a:pPr>
        <a:defRPr sz="1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080" b="0" i="0" u="none" strike="noStrike" baseline="0">
                <a:solidFill>
                  <a:schemeClr val="tx1">
                    <a:lumMod val="65000"/>
                    <a:lumOff val="35000"/>
                  </a:schemeClr>
                </a:solidFill>
                <a:latin typeface="+mn-lt"/>
                <a:ea typeface="+mn-ea"/>
                <a:cs typeface="+mn-cs"/>
              </a:defRPr>
            </a:pPr>
            <a:r>
              <a:rPr lang="en-US"/>
              <a:t>Organization Hiring to Address New Skillsets/Job Roles</a:t>
            </a:r>
          </a:p>
        </c:rich>
      </c:tx>
      <c:layout>
        <c:manualLayout>
          <c:xMode val="edge"/>
          <c:yMode val="edge"/>
          <c:x val="0.12392672419247826"/>
          <c:y val="3.3833189647418292E-2"/>
        </c:manualLayout>
      </c:layout>
      <c:overlay val="0"/>
      <c:spPr>
        <a:noFill/>
        <a:ln>
          <a:noFill/>
        </a:ln>
        <a:effectLst/>
      </c:spPr>
      <c:txPr>
        <a:bodyPr rot="0" spcFirstLastPara="1" vertOverflow="ellipsis" vert="horz" wrap="square" anchor="ctr" anchorCtr="1"/>
        <a:lstStyle/>
        <a:p>
          <a:pPr>
            <a:defRPr sz="1080" b="0" i="0" u="none" strike="noStrike"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540924974919537"/>
          <c:y val="0.27079090007236623"/>
          <c:w val="0.5376001819965166"/>
          <c:h val="0.69083585336981979"/>
        </c:manualLayout>
      </c:layout>
      <c:doughnutChart>
        <c:varyColors val="1"/>
        <c:ser>
          <c:idx val="0"/>
          <c:order val="0"/>
          <c:tx>
            <c:strRef>
              <c:f>Sheet1!$B$1</c:f>
              <c:strCache>
                <c:ptCount val="1"/>
                <c:pt idx="0">
                  <c:v>Series 1</c:v>
                </c:pt>
              </c:strCache>
            </c:strRef>
          </c:tx>
          <c:dPt>
            <c:idx val="0"/>
            <c:bubble3D val="0"/>
            <c:spPr>
              <a:solidFill>
                <a:schemeClr val="accent5">
                  <a:shade val="65000"/>
                </a:schemeClr>
              </a:solidFill>
              <a:ln w="19050">
                <a:solidFill>
                  <a:schemeClr val="lt1"/>
                </a:solidFill>
              </a:ln>
              <a:effectLst/>
            </c:spPr>
            <c:extLst>
              <c:ext xmlns:c16="http://schemas.microsoft.com/office/drawing/2014/chart" uri="{C3380CC4-5D6E-409C-BE32-E72D297353CC}">
                <c16:uniqueId val="{00000001-CD44-4D33-A9F7-BB9FBE15D73A}"/>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CD44-4D33-A9F7-BB9FBE15D73A}"/>
              </c:ext>
            </c:extLst>
          </c:dPt>
          <c:dPt>
            <c:idx val="2"/>
            <c:bubble3D val="0"/>
            <c:spPr>
              <a:solidFill>
                <a:schemeClr val="accent5">
                  <a:tint val="65000"/>
                </a:schemeClr>
              </a:solidFill>
              <a:ln w="19050">
                <a:solidFill>
                  <a:schemeClr val="lt1"/>
                </a:solidFill>
              </a:ln>
              <a:effectLst/>
            </c:spPr>
            <c:extLst>
              <c:ext xmlns:c16="http://schemas.microsoft.com/office/drawing/2014/chart" uri="{C3380CC4-5D6E-409C-BE32-E72D297353CC}">
                <c16:uniqueId val="{00000005-CD44-4D33-A9F7-BB9FBE15D73A}"/>
              </c:ext>
            </c:extLst>
          </c:dPt>
          <c:dLbls>
            <c:dLbl>
              <c:idx val="2"/>
              <c:layout>
                <c:manualLayout>
                  <c:x val="4.7363847585376088E-2"/>
                  <c:y val="-6.6061192430532014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D44-4D33-A9F7-BB9FBE15D73A}"/>
                </c:ext>
              </c:extLst>
            </c:dLbl>
            <c:spPr>
              <a:noFill/>
              <a:ln>
                <a:noFill/>
              </a:ln>
              <a:effectLst/>
            </c:spPr>
            <c:txPr>
              <a:bodyPr rot="0" spcFirstLastPara="1" vertOverflow="ellipsis" vert="horz" wrap="square" anchor="ctr" anchorCtr="1"/>
              <a:lstStyle/>
              <a:p>
                <a:pPr>
                  <a:defRPr sz="900" b="0" i="0" u="none" strike="noStrike" baseline="0">
                    <a:solidFill>
                      <a:schemeClr val="lt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Not sure</c:v>
                </c:pt>
              </c:strCache>
            </c:strRef>
          </c:cat>
          <c:val>
            <c:numRef>
              <c:f>Sheet1!$B$2:$B$4</c:f>
              <c:numCache>
                <c:formatCode>0%</c:formatCode>
                <c:ptCount val="3"/>
                <c:pt idx="0">
                  <c:v>0.35</c:v>
                </c:pt>
                <c:pt idx="1">
                  <c:v>0.39</c:v>
                </c:pt>
                <c:pt idx="2">
                  <c:v>0.26</c:v>
                </c:pt>
              </c:numCache>
            </c:numRef>
          </c:val>
          <c:extLst>
            <c:ext xmlns:c16="http://schemas.microsoft.com/office/drawing/2014/chart" uri="{C3380CC4-5D6E-409C-BE32-E72D297353CC}">
              <c16:uniqueId val="{00000006-CD44-4D33-A9F7-BB9FBE15D73A}"/>
            </c:ext>
          </c:extLst>
        </c:ser>
        <c:dLbls>
          <c:showLegendKey val="0"/>
          <c:showVal val="0"/>
          <c:showCatName val="0"/>
          <c:showSerName val="0"/>
          <c:showPercent val="0"/>
          <c:showBubbleSize val="0"/>
          <c:showLeaderLines val="1"/>
        </c:dLbls>
        <c:firstSliceAng val="27"/>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70C0"/>
      </a:solidFill>
    </a:ln>
    <a:effectLst/>
  </c:spPr>
  <c:txPr>
    <a:bodyPr/>
    <a:lstStyle/>
    <a:p>
      <a:pPr>
        <a:defRPr sz="9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8">
  <a:schemeClr val="accent5"/>
</cs:colorStyle>
</file>

<file path=ppt/charts/colors5.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lt1"/>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lt1"/>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lt1"/>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391C32-4C7E-4CFE-B9A4-3918153EBE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291363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91C32-4C7E-4CFE-B9A4-3918153EBE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6357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91C32-4C7E-4CFE-B9A4-3918153EBE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96301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91C32-4C7E-4CFE-B9A4-3918153EBE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65667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391C32-4C7E-4CFE-B9A4-3918153EBE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192229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391C32-4C7E-4CFE-B9A4-3918153EBE46}"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21983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391C32-4C7E-4CFE-B9A4-3918153EBE46}" type="datetimeFigureOut">
              <a:rPr lang="en-US" smtClean="0"/>
              <a:t>8/18/2021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23030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391C32-4C7E-4CFE-B9A4-3918153EBE46}" type="datetimeFigureOut">
              <a:rPr lang="en-US" smtClean="0"/>
              <a:t>8/18/2021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1758698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91C32-4C7E-4CFE-B9A4-3918153EBE46}" type="datetimeFigureOut">
              <a:rPr lang="en-US" smtClean="0"/>
              <a:t>8/18/2021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207057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2391C32-4C7E-4CFE-B9A4-3918153EBE46}"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340316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2391C32-4C7E-4CFE-B9A4-3918153EBE46}"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DD950-D122-4597-B2D2-FCCA28D96B61}" type="slidenum">
              <a:rPr lang="en-US" smtClean="0"/>
              <a:t>‹#›</a:t>
            </a:fld>
            <a:endParaRPr lang="en-US"/>
          </a:p>
        </p:txBody>
      </p:sp>
    </p:spTree>
    <p:extLst>
      <p:ext uri="{BB962C8B-B14F-4D97-AF65-F5344CB8AC3E}">
        <p14:creationId xmlns:p14="http://schemas.microsoft.com/office/powerpoint/2010/main" val="828759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391C32-4C7E-4CFE-B9A4-3918153EBE46}" type="datetimeFigureOut">
              <a:rPr lang="en-US" smtClean="0"/>
              <a:t>8/18/2021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76DD950-D122-4597-B2D2-FCCA28D96B61}" type="slidenum">
              <a:rPr lang="en-US" smtClean="0"/>
              <a:t>‹#›</a:t>
            </a:fld>
            <a:endParaRPr lang="en-US"/>
          </a:p>
        </p:txBody>
      </p:sp>
    </p:spTree>
    <p:extLst>
      <p:ext uri="{BB962C8B-B14F-4D97-AF65-F5344CB8AC3E}">
        <p14:creationId xmlns:p14="http://schemas.microsoft.com/office/powerpoint/2010/main" val="1713078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hyperlink" Target="https://www.lippmanconnects.com/events/roundtables/attendee-acquisition-roundtab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sam@lippmanconnects.com" TargetMode="Externa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joe.federbush@evoliomarketing.com" TargetMode="Externa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69F1960C-4DB7-4D22-9403-87F623F383D6}"/>
              </a:ext>
            </a:extLst>
          </p:cNvPr>
          <p:cNvPicPr/>
          <p:nvPr/>
        </p:nvPicPr>
        <p:blipFill>
          <a:blip r:embed="rId2"/>
          <a:stretch>
            <a:fillRect/>
          </a:stretch>
        </p:blipFill>
        <p:spPr>
          <a:xfrm>
            <a:off x="314702" y="309612"/>
            <a:ext cx="2485143" cy="442947"/>
          </a:xfrm>
          <a:prstGeom prst="rect">
            <a:avLst/>
          </a:prstGeom>
        </p:spPr>
      </p:pic>
      <p:sp>
        <p:nvSpPr>
          <p:cNvPr id="5" name="TextBox 4">
            <a:extLst>
              <a:ext uri="{FF2B5EF4-FFF2-40B4-BE49-F238E27FC236}">
                <a16:creationId xmlns:a16="http://schemas.microsoft.com/office/drawing/2014/main" id="{193F72A4-F6D5-4B1C-84F2-30DAE3C21398}"/>
              </a:ext>
            </a:extLst>
          </p:cNvPr>
          <p:cNvSpPr txBox="1"/>
          <p:nvPr/>
        </p:nvSpPr>
        <p:spPr>
          <a:xfrm>
            <a:off x="217597" y="878891"/>
            <a:ext cx="6512767" cy="757964"/>
          </a:xfrm>
          <a:prstGeom prst="rect">
            <a:avLst/>
          </a:prstGeom>
          <a:noFill/>
        </p:spPr>
        <p:txBody>
          <a:bodyPr wrap="square" rtlCol="0">
            <a:spAutoFit/>
          </a:bodyPr>
          <a:lstStyle/>
          <a:p>
            <a:pPr>
              <a:lnSpc>
                <a:spcPts val="2800"/>
              </a:lnSpc>
            </a:pPr>
            <a:r>
              <a:rPr lang="en-US" sz="2800" b="1" dirty="0">
                <a:solidFill>
                  <a:schemeClr val="accent1">
                    <a:lumMod val="75000"/>
                  </a:schemeClr>
                </a:solidFill>
              </a:rPr>
              <a:t>Attendee Acquisition Research Summary</a:t>
            </a:r>
          </a:p>
          <a:p>
            <a:pPr>
              <a:lnSpc>
                <a:spcPts val="2800"/>
              </a:lnSpc>
            </a:pPr>
            <a:r>
              <a:rPr lang="en-US" sz="1100" dirty="0">
                <a:solidFill>
                  <a:schemeClr val="accent1">
                    <a:lumMod val="75000"/>
                  </a:schemeClr>
                </a:solidFill>
              </a:rPr>
              <a:t>Conducted July 2021 in conjunction with Attendee Acquisition Roundtable</a:t>
            </a:r>
            <a:endParaRPr lang="en-US" sz="900" dirty="0">
              <a:solidFill>
                <a:schemeClr val="accent1">
                  <a:lumMod val="75000"/>
                </a:schemeClr>
              </a:solidFill>
            </a:endParaRPr>
          </a:p>
        </p:txBody>
      </p:sp>
      <p:sp>
        <p:nvSpPr>
          <p:cNvPr id="7" name="TextBox 6">
            <a:extLst>
              <a:ext uri="{FF2B5EF4-FFF2-40B4-BE49-F238E27FC236}">
                <a16:creationId xmlns:a16="http://schemas.microsoft.com/office/drawing/2014/main" id="{A62117E4-3463-4BDC-B42D-3C3325AD69AC}"/>
              </a:ext>
            </a:extLst>
          </p:cNvPr>
          <p:cNvSpPr txBox="1"/>
          <p:nvPr/>
        </p:nvSpPr>
        <p:spPr>
          <a:xfrm>
            <a:off x="306610" y="2225310"/>
            <a:ext cx="1748768" cy="4455066"/>
          </a:xfrm>
          <a:prstGeom prst="rect">
            <a:avLst/>
          </a:prstGeom>
          <a:solidFill>
            <a:srgbClr val="0070C0"/>
          </a:solidFill>
        </p:spPr>
        <p:txBody>
          <a:bodyPr wrap="square" rtlCol="0">
            <a:spAutoFit/>
          </a:bodyPr>
          <a:lstStyle/>
          <a:p>
            <a:endParaRPr lang="en-US" sz="1050" dirty="0">
              <a:solidFill>
                <a:schemeClr val="bg1"/>
              </a:solidFill>
            </a:endParaRPr>
          </a:p>
          <a:p>
            <a:r>
              <a:rPr lang="en-US" sz="1020" dirty="0">
                <a:solidFill>
                  <a:schemeClr val="bg1"/>
                </a:solidFill>
              </a:rPr>
              <a:t>The Covid-19 pandemic has decimated the event industry, with online and hybrid events enjoying mixed success across industries. While ‘pivot’ and ‘virtual’ were the key words for 2020, ‘hybrid’ is the zeitgeist for 2021. Some events will remain fully virtual for the remainder of 2021, others are underway to host events that include a blend of in-person and virtual participants.  This qualitative research provides insights from 89 event professionals regarding their outlook of events, preparedness of reaching and analyzing audiences, and the skillsets and roles required to address future attendee acquisition and event marketing challenges.</a:t>
            </a:r>
          </a:p>
          <a:p>
            <a:endParaRPr lang="en-US" dirty="0"/>
          </a:p>
        </p:txBody>
      </p:sp>
      <p:sp>
        <p:nvSpPr>
          <p:cNvPr id="8" name="TextBox 7">
            <a:extLst>
              <a:ext uri="{FF2B5EF4-FFF2-40B4-BE49-F238E27FC236}">
                <a16:creationId xmlns:a16="http://schemas.microsoft.com/office/drawing/2014/main" id="{2E977F4D-A93B-4979-9AF0-5B62C6B70CF2}"/>
              </a:ext>
            </a:extLst>
          </p:cNvPr>
          <p:cNvSpPr txBox="1"/>
          <p:nvPr/>
        </p:nvSpPr>
        <p:spPr>
          <a:xfrm>
            <a:off x="2306231" y="2139436"/>
            <a:ext cx="4304962" cy="1692771"/>
          </a:xfrm>
          <a:prstGeom prst="rect">
            <a:avLst/>
          </a:prstGeom>
          <a:noFill/>
        </p:spPr>
        <p:txBody>
          <a:bodyPr wrap="square" rtlCol="0">
            <a:spAutoFit/>
          </a:bodyPr>
          <a:lstStyle/>
          <a:p>
            <a:pPr algn="l" rtl="0" eaLnBrk="1" fontAlgn="b" latinLnBrk="0" hangingPunct="1">
              <a:spcBef>
                <a:spcPts val="0"/>
              </a:spcBef>
              <a:spcAft>
                <a:spcPts val="0"/>
              </a:spcAft>
            </a:pPr>
            <a:r>
              <a:rPr lang="en-US" sz="1200" b="1" dirty="0">
                <a:solidFill>
                  <a:srgbClr val="0070C0"/>
                </a:solidFill>
              </a:rPr>
              <a:t>Respondent Profile</a:t>
            </a:r>
          </a:p>
          <a:p>
            <a:pPr algn="l" rtl="0" eaLnBrk="1" fontAlgn="b" latinLnBrk="0" hangingPunct="1">
              <a:spcBef>
                <a:spcPts val="0"/>
              </a:spcBef>
              <a:spcAft>
                <a:spcPts val="0"/>
              </a:spcAft>
            </a:pPr>
            <a:endParaRPr lang="en-US" sz="4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The 89 event professionals responding to this research are diverse across the event marketing community.  </a:t>
            </a: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72% hold positions of director-level or higher (24% executive-level). </a:t>
            </a: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Respondents have an average of 16 years in event marketing and represent many major industry sectors like Industrial/Heavy Machinery/Finished Business Outputs, Education and Associations, Technology/IT and Communications, and Consumer Goods/Retail, to name a few.  </a:t>
            </a:r>
          </a:p>
        </p:txBody>
      </p:sp>
      <p:sp>
        <p:nvSpPr>
          <p:cNvPr id="9" name="TextBox 8">
            <a:extLst>
              <a:ext uri="{FF2B5EF4-FFF2-40B4-BE49-F238E27FC236}">
                <a16:creationId xmlns:a16="http://schemas.microsoft.com/office/drawing/2014/main" id="{DD2EE660-3818-4824-89F4-CA15D1D2D79F}"/>
              </a:ext>
            </a:extLst>
          </p:cNvPr>
          <p:cNvSpPr txBox="1"/>
          <p:nvPr/>
        </p:nvSpPr>
        <p:spPr>
          <a:xfrm>
            <a:off x="2306231" y="5939554"/>
            <a:ext cx="4335076" cy="2973122"/>
          </a:xfrm>
          <a:prstGeom prst="rect">
            <a:avLst/>
          </a:prstGeom>
          <a:noFill/>
        </p:spPr>
        <p:txBody>
          <a:bodyPr wrap="square" rtlCol="0">
            <a:spAutoFit/>
          </a:bodyPr>
          <a:lstStyle/>
          <a:p>
            <a:pPr algn="l" rtl="0" eaLnBrk="1" fontAlgn="b" latinLnBrk="0" hangingPunct="1">
              <a:spcBef>
                <a:spcPts val="0"/>
              </a:spcBef>
              <a:spcAft>
                <a:spcPts val="0"/>
              </a:spcAft>
            </a:pPr>
            <a:r>
              <a:rPr lang="en-US" sz="1200" b="1" dirty="0">
                <a:solidFill>
                  <a:srgbClr val="0070C0"/>
                </a:solidFill>
              </a:rPr>
              <a:t>Future Event Activity (Virtual, Hybrid, and In-person)</a:t>
            </a:r>
          </a:p>
          <a:p>
            <a:pPr algn="l" rtl="0" eaLnBrk="1" fontAlgn="b" latinLnBrk="0" hangingPunct="1">
              <a:spcBef>
                <a:spcPts val="0"/>
              </a:spcBef>
              <a:spcAft>
                <a:spcPts val="0"/>
              </a:spcAft>
            </a:pPr>
            <a:endParaRPr lang="en-US" sz="4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91% held a virtual event between March 2020 and June 2021, yet only 54% of organizations’ virtual events successfully met their objectives. 40% rated their virtual events somewhat successful, and 6% found them to be unsuccessful.</a:t>
            </a:r>
          </a:p>
          <a:p>
            <a:pPr marL="1541463"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57% do plan to hold a hybrid event soon while 32% are unsure. </a:t>
            </a:r>
          </a:p>
          <a:p>
            <a:pPr marL="1541463"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11% are </a:t>
            </a:r>
            <a:r>
              <a:rPr lang="en-US" sz="1070" i="1" dirty="0">
                <a:solidFill>
                  <a:schemeClr val="tx1">
                    <a:lumMod val="65000"/>
                    <a:lumOff val="35000"/>
                  </a:schemeClr>
                </a:solidFill>
              </a:rPr>
              <a:t>not </a:t>
            </a:r>
            <a:r>
              <a:rPr lang="en-US" sz="1070" dirty="0">
                <a:solidFill>
                  <a:schemeClr val="tx1">
                    <a:lumMod val="65000"/>
                    <a:lumOff val="35000"/>
                  </a:schemeClr>
                </a:solidFill>
              </a:rPr>
              <a:t>planning to incorporate an online component to their in-person event. Why?  The costs outweigh the value and online is less effective than in-person for their events. </a:t>
            </a:r>
          </a:p>
          <a:p>
            <a:pPr marL="1541463" indent="-206375" fontAlgn="b">
              <a:buFont typeface="Arial" panose="020B0604020202020204" pitchFamily="34" charset="0"/>
              <a:buChar char="•"/>
            </a:pPr>
            <a:r>
              <a:rPr lang="en-US" sz="1070" dirty="0">
                <a:solidFill>
                  <a:schemeClr val="tx1">
                    <a:lumMod val="65000"/>
                    <a:lumOff val="35000"/>
                  </a:schemeClr>
                </a:solidFill>
              </a:rPr>
              <a:t>35% of organizations plan to increase the number of in-person events they hold, and 53% plan to keep the same number they’ve held in the past.  Only 10% plan to decrease. </a:t>
            </a:r>
          </a:p>
          <a:p>
            <a:pPr marL="1335088" fontAlgn="b"/>
            <a:endParaRPr lang="en-US" sz="1070" dirty="0">
              <a:solidFill>
                <a:schemeClr val="tx1">
                  <a:lumMod val="65000"/>
                  <a:lumOff val="35000"/>
                </a:schemeClr>
              </a:solidFill>
            </a:endParaRPr>
          </a:p>
          <a:p>
            <a:pPr marL="1169988" algn="l" rtl="0" eaLnBrk="1" fontAlgn="b" latinLnBrk="0" hangingPunct="1">
              <a:spcBef>
                <a:spcPts val="0"/>
              </a:spcBef>
              <a:spcAft>
                <a:spcPts val="0"/>
              </a:spcAft>
            </a:pPr>
            <a:r>
              <a:rPr lang="en-US" sz="1070" dirty="0">
                <a:solidFill>
                  <a:schemeClr val="tx1">
                    <a:lumMod val="65000"/>
                    <a:lumOff val="35000"/>
                  </a:schemeClr>
                </a:solidFill>
              </a:rPr>
              <a:t>                                                                               </a:t>
            </a:r>
            <a:r>
              <a:rPr lang="en-US" sz="900" i="1" dirty="0">
                <a:solidFill>
                  <a:schemeClr val="tx1">
                    <a:lumMod val="65000"/>
                    <a:lumOff val="35000"/>
                  </a:schemeClr>
                </a:solidFill>
              </a:rPr>
              <a:t>Continued…</a:t>
            </a:r>
          </a:p>
        </p:txBody>
      </p:sp>
      <p:graphicFrame>
        <p:nvGraphicFramePr>
          <p:cNvPr id="10" name="Content Placeholder 11">
            <a:extLst>
              <a:ext uri="{FF2B5EF4-FFF2-40B4-BE49-F238E27FC236}">
                <a16:creationId xmlns:a16="http://schemas.microsoft.com/office/drawing/2014/main" id="{FD52717A-ADD6-4C07-B910-5CA29E723BBC}"/>
              </a:ext>
            </a:extLst>
          </p:cNvPr>
          <p:cNvGraphicFramePr>
            <a:graphicFrameLocks/>
          </p:cNvGraphicFramePr>
          <p:nvPr>
            <p:extLst>
              <p:ext uri="{D42A27DB-BD31-4B8C-83A1-F6EECF244321}">
                <p14:modId xmlns:p14="http://schemas.microsoft.com/office/powerpoint/2010/main" val="2655110132"/>
              </p:ext>
            </p:extLst>
          </p:nvPr>
        </p:nvGraphicFramePr>
        <p:xfrm>
          <a:off x="2231506" y="3986154"/>
          <a:ext cx="3036409" cy="1677527"/>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2A0DA85E-8E6C-4AED-A0D4-A3CF3895F94F}"/>
              </a:ext>
            </a:extLst>
          </p:cNvPr>
          <p:cNvSpPr/>
          <p:nvPr/>
        </p:nvSpPr>
        <p:spPr>
          <a:xfrm>
            <a:off x="2229357" y="3986153"/>
            <a:ext cx="2316470" cy="1760111"/>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11">
            <a:extLst>
              <a:ext uri="{FF2B5EF4-FFF2-40B4-BE49-F238E27FC236}">
                <a16:creationId xmlns:a16="http://schemas.microsoft.com/office/drawing/2014/main" id="{666655F7-293F-4099-8360-707C7C62C9F7}"/>
              </a:ext>
            </a:extLst>
          </p:cNvPr>
          <p:cNvGraphicFramePr>
            <a:graphicFrameLocks/>
          </p:cNvGraphicFramePr>
          <p:nvPr>
            <p:extLst>
              <p:ext uri="{D42A27DB-BD31-4B8C-83A1-F6EECF244321}">
                <p14:modId xmlns:p14="http://schemas.microsoft.com/office/powerpoint/2010/main" val="4071866965"/>
              </p:ext>
            </p:extLst>
          </p:nvPr>
        </p:nvGraphicFramePr>
        <p:xfrm>
          <a:off x="246807" y="7002419"/>
          <a:ext cx="4381837" cy="2131281"/>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a:extLst>
              <a:ext uri="{FF2B5EF4-FFF2-40B4-BE49-F238E27FC236}">
                <a16:creationId xmlns:a16="http://schemas.microsoft.com/office/drawing/2014/main" id="{3DD37403-EBF6-4B25-8382-E7D447AA225D}"/>
              </a:ext>
            </a:extLst>
          </p:cNvPr>
          <p:cNvSpPr/>
          <p:nvPr/>
        </p:nvSpPr>
        <p:spPr>
          <a:xfrm>
            <a:off x="314702" y="7055050"/>
            <a:ext cx="3156828" cy="1808697"/>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11">
            <a:extLst>
              <a:ext uri="{FF2B5EF4-FFF2-40B4-BE49-F238E27FC236}">
                <a16:creationId xmlns:a16="http://schemas.microsoft.com/office/drawing/2014/main" id="{F0ED797D-72E4-43B7-9D03-77CFF4D9749C}"/>
              </a:ext>
            </a:extLst>
          </p:cNvPr>
          <p:cNvGraphicFramePr>
            <a:graphicFrameLocks/>
          </p:cNvGraphicFramePr>
          <p:nvPr>
            <p:extLst>
              <p:ext uri="{D42A27DB-BD31-4B8C-83A1-F6EECF244321}">
                <p14:modId xmlns:p14="http://schemas.microsoft.com/office/powerpoint/2010/main" val="2707635689"/>
              </p:ext>
            </p:extLst>
          </p:nvPr>
        </p:nvGraphicFramePr>
        <p:xfrm>
          <a:off x="4628644" y="3901584"/>
          <a:ext cx="1922746" cy="1760111"/>
        </p:xfrm>
        <a:graphic>
          <a:graphicData uri="http://schemas.openxmlformats.org/drawingml/2006/chart">
            <c:chart xmlns:c="http://schemas.openxmlformats.org/drawingml/2006/chart" xmlns:r="http://schemas.openxmlformats.org/officeDocument/2006/relationships" r:id="rId5"/>
          </a:graphicData>
        </a:graphic>
      </p:graphicFrame>
      <p:sp>
        <p:nvSpPr>
          <p:cNvPr id="17" name="Rectangle 16">
            <a:extLst>
              <a:ext uri="{FF2B5EF4-FFF2-40B4-BE49-F238E27FC236}">
                <a16:creationId xmlns:a16="http://schemas.microsoft.com/office/drawing/2014/main" id="{496578B7-8E52-4414-8AE2-C71AD470D59E}"/>
              </a:ext>
            </a:extLst>
          </p:cNvPr>
          <p:cNvSpPr/>
          <p:nvPr/>
        </p:nvSpPr>
        <p:spPr>
          <a:xfrm>
            <a:off x="4597114" y="3988139"/>
            <a:ext cx="2044193" cy="1760111"/>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E40604D-3D89-4FA8-8DFA-AE4D09CB37F4}"/>
              </a:ext>
            </a:extLst>
          </p:cNvPr>
          <p:cNvSpPr txBox="1"/>
          <p:nvPr/>
        </p:nvSpPr>
        <p:spPr>
          <a:xfrm>
            <a:off x="246807" y="1697623"/>
            <a:ext cx="6210456" cy="415498"/>
          </a:xfrm>
          <a:prstGeom prst="rect">
            <a:avLst/>
          </a:prstGeom>
          <a:solidFill>
            <a:schemeClr val="accent6">
              <a:lumMod val="20000"/>
              <a:lumOff val="80000"/>
            </a:schemeClr>
          </a:solidFill>
        </p:spPr>
        <p:txBody>
          <a:bodyPr wrap="square" rtlCol="0">
            <a:spAutoFit/>
          </a:bodyPr>
          <a:lstStyle/>
          <a:p>
            <a:r>
              <a:rPr lang="en-US" sz="1050" dirty="0"/>
              <a:t>For information about Attendee Acquisition Roundtable (AAR), contact: Sam Lippman</a:t>
            </a:r>
            <a:r>
              <a:rPr lang="en-US" sz="1050" i="1" dirty="0"/>
              <a:t>, </a:t>
            </a:r>
            <a:r>
              <a:rPr lang="en-US" sz="1050" dirty="0"/>
              <a:t>Lippman Connects at </a:t>
            </a:r>
            <a:r>
              <a:rPr lang="en-US" sz="1050" i="1" dirty="0">
                <a:hlinkClick r:id="rId6"/>
              </a:rPr>
              <a:t>sam@lippmanconnects.com</a:t>
            </a:r>
            <a:r>
              <a:rPr lang="en-US" sz="1050" i="1" dirty="0"/>
              <a:t> </a:t>
            </a:r>
            <a:r>
              <a:rPr lang="en-US" sz="1050" dirty="0"/>
              <a:t>or visit</a:t>
            </a:r>
            <a:r>
              <a:rPr lang="en-US" sz="1050" i="1" dirty="0"/>
              <a:t> </a:t>
            </a:r>
            <a:r>
              <a:rPr lang="en-US" sz="1050" i="1" dirty="0">
                <a:hlinkClick r:id="rId7"/>
              </a:rPr>
              <a:t>AAR</a:t>
            </a:r>
            <a:r>
              <a:rPr lang="en-US" sz="1050" i="1" dirty="0"/>
              <a:t>.</a:t>
            </a:r>
          </a:p>
        </p:txBody>
      </p:sp>
    </p:spTree>
    <p:extLst>
      <p:ext uri="{BB962C8B-B14F-4D97-AF65-F5344CB8AC3E}">
        <p14:creationId xmlns:p14="http://schemas.microsoft.com/office/powerpoint/2010/main" val="318894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69F1960C-4DB7-4D22-9403-87F623F383D6}"/>
              </a:ext>
            </a:extLst>
          </p:cNvPr>
          <p:cNvPicPr/>
          <p:nvPr/>
        </p:nvPicPr>
        <p:blipFill>
          <a:blip r:embed="rId2"/>
          <a:stretch>
            <a:fillRect/>
          </a:stretch>
        </p:blipFill>
        <p:spPr>
          <a:xfrm>
            <a:off x="314702" y="309612"/>
            <a:ext cx="2485143" cy="442947"/>
          </a:xfrm>
          <a:prstGeom prst="rect">
            <a:avLst/>
          </a:prstGeom>
        </p:spPr>
      </p:pic>
      <p:sp>
        <p:nvSpPr>
          <p:cNvPr id="5" name="TextBox 4">
            <a:extLst>
              <a:ext uri="{FF2B5EF4-FFF2-40B4-BE49-F238E27FC236}">
                <a16:creationId xmlns:a16="http://schemas.microsoft.com/office/drawing/2014/main" id="{193F72A4-F6D5-4B1C-84F2-30DAE3C21398}"/>
              </a:ext>
            </a:extLst>
          </p:cNvPr>
          <p:cNvSpPr txBox="1"/>
          <p:nvPr/>
        </p:nvSpPr>
        <p:spPr>
          <a:xfrm>
            <a:off x="3127663" y="294834"/>
            <a:ext cx="3332507" cy="453907"/>
          </a:xfrm>
          <a:prstGeom prst="rect">
            <a:avLst/>
          </a:prstGeom>
          <a:noFill/>
        </p:spPr>
        <p:txBody>
          <a:bodyPr wrap="square" rtlCol="0">
            <a:spAutoFit/>
          </a:bodyPr>
          <a:lstStyle/>
          <a:p>
            <a:pPr>
              <a:lnSpc>
                <a:spcPts val="1400"/>
              </a:lnSpc>
            </a:pPr>
            <a:r>
              <a:rPr lang="en-US" sz="1400" dirty="0">
                <a:solidFill>
                  <a:schemeClr val="accent1">
                    <a:lumMod val="75000"/>
                  </a:schemeClr>
                </a:solidFill>
              </a:rPr>
              <a:t>Attendee Acquisition and Event Marketing Research Report</a:t>
            </a:r>
          </a:p>
        </p:txBody>
      </p:sp>
      <p:sp>
        <p:nvSpPr>
          <p:cNvPr id="8" name="TextBox 7">
            <a:extLst>
              <a:ext uri="{FF2B5EF4-FFF2-40B4-BE49-F238E27FC236}">
                <a16:creationId xmlns:a16="http://schemas.microsoft.com/office/drawing/2014/main" id="{2E977F4D-A93B-4979-9AF0-5B62C6B70CF2}"/>
              </a:ext>
            </a:extLst>
          </p:cNvPr>
          <p:cNvSpPr txBox="1"/>
          <p:nvPr/>
        </p:nvSpPr>
        <p:spPr>
          <a:xfrm>
            <a:off x="238441" y="965262"/>
            <a:ext cx="6286717" cy="5210657"/>
          </a:xfrm>
          <a:prstGeom prst="rect">
            <a:avLst/>
          </a:prstGeom>
          <a:noFill/>
        </p:spPr>
        <p:txBody>
          <a:bodyPr wrap="square" rtlCol="0">
            <a:spAutoFit/>
          </a:bodyPr>
          <a:lstStyle/>
          <a:p>
            <a:pPr algn="l" rtl="0" eaLnBrk="1" fontAlgn="b" latinLnBrk="0" hangingPunct="1">
              <a:spcBef>
                <a:spcPts val="0"/>
              </a:spcBef>
              <a:spcAft>
                <a:spcPts val="0"/>
              </a:spcAft>
            </a:pPr>
            <a:r>
              <a:rPr lang="en-US" sz="1200" b="1" dirty="0">
                <a:solidFill>
                  <a:srgbClr val="0070C0"/>
                </a:solidFill>
              </a:rPr>
              <a:t>Preparedness for Future Event Marketing</a:t>
            </a:r>
          </a:p>
          <a:p>
            <a:pPr algn="l" rtl="0" eaLnBrk="1" fontAlgn="b" latinLnBrk="0" hangingPunct="1">
              <a:spcBef>
                <a:spcPts val="0"/>
              </a:spcBef>
              <a:spcAft>
                <a:spcPts val="0"/>
              </a:spcAft>
            </a:pPr>
            <a:endParaRPr lang="en-US" sz="4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Over 60% of respondents are extremely or very prepared to tackle attendee acquisition and event promotion challenges for their upcoming hybrid events. Understanding differences between online and in-person attendees is the biggest challenge, followed by developing new or improved digital marketing strategies to reach new attendees. </a:t>
            </a: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marL="206375" indent="-206375" algn="l" rtl="0" eaLnBrk="1" fontAlgn="b" latinLnBrk="0" hangingPunct="1">
              <a:spcBef>
                <a:spcPts val="0"/>
              </a:spcBef>
              <a:spcAft>
                <a:spcPts val="0"/>
              </a:spcAft>
              <a:buFont typeface="Arial" panose="020B0604020202020204" pitchFamily="34" charset="0"/>
              <a:buChar char="•"/>
            </a:pPr>
            <a:endParaRPr lang="en-US" sz="1100" dirty="0">
              <a:solidFill>
                <a:schemeClr val="tx1">
                  <a:lumMod val="65000"/>
                  <a:lumOff val="35000"/>
                </a:schemeClr>
              </a:solidFill>
            </a:endParaRPr>
          </a:p>
          <a:p>
            <a:pPr fontAlgn="b"/>
            <a:endParaRPr lang="en-US" sz="1100" b="1" dirty="0">
              <a:solidFill>
                <a:srgbClr val="0070C0"/>
              </a:solidFill>
            </a:endParaRPr>
          </a:p>
          <a:p>
            <a:pPr fontAlgn="b"/>
            <a:endParaRPr lang="en-US" sz="600" b="1" dirty="0">
              <a:solidFill>
                <a:srgbClr val="0070C0"/>
              </a:solidFill>
            </a:endParaRPr>
          </a:p>
          <a:p>
            <a:pPr fontAlgn="b"/>
            <a:endParaRPr lang="en-US" sz="600" b="1" dirty="0">
              <a:solidFill>
                <a:srgbClr val="0070C0"/>
              </a:solidFill>
            </a:endParaRPr>
          </a:p>
          <a:p>
            <a:pPr fontAlgn="b"/>
            <a:r>
              <a:rPr lang="en-US" sz="1100" b="1" dirty="0">
                <a:solidFill>
                  <a:srgbClr val="0070C0"/>
                </a:solidFill>
              </a:rPr>
              <a:t>Enhanced Attendee Acquisition Techniques and Skillsets/Job Roles</a:t>
            </a: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Most respondents will be increasing or implementing new techniques for attendee acquisition including more digital and targeted marketing, email marketing automation, and social media.  </a:t>
            </a:r>
          </a:p>
          <a:p>
            <a:pPr marL="206375" indent="-206375" algn="l" rtl="0" eaLnBrk="1" fontAlgn="b" latinLnBrk="0" hangingPunct="1">
              <a:spcBef>
                <a:spcPts val="0"/>
              </a:spcBef>
              <a:spcAft>
                <a:spcPts val="0"/>
              </a:spcAft>
              <a:buFont typeface="Arial" panose="020B0604020202020204" pitchFamily="34" charset="0"/>
              <a:buChar char="•"/>
            </a:pPr>
            <a:r>
              <a:rPr lang="en-US" sz="1070" dirty="0">
                <a:solidFill>
                  <a:schemeClr val="tx1">
                    <a:lumMod val="65000"/>
                    <a:lumOff val="35000"/>
                  </a:schemeClr>
                </a:solidFill>
              </a:rPr>
              <a:t>35% of organization will be hiring staff to address new roles and skillsets which include digital marketing staff, data analysts, IT, and sales.  26% are not sure if they’ll be hiring, and 39% will not be hiring. </a:t>
            </a:r>
          </a:p>
        </p:txBody>
      </p:sp>
      <p:graphicFrame>
        <p:nvGraphicFramePr>
          <p:cNvPr id="16" name="Content Placeholder 11">
            <a:extLst>
              <a:ext uri="{FF2B5EF4-FFF2-40B4-BE49-F238E27FC236}">
                <a16:creationId xmlns:a16="http://schemas.microsoft.com/office/drawing/2014/main" id="{B2103815-D402-421F-B057-DE3E1CD7A6B0}"/>
              </a:ext>
            </a:extLst>
          </p:cNvPr>
          <p:cNvGraphicFramePr>
            <a:graphicFrameLocks/>
          </p:cNvGraphicFramePr>
          <p:nvPr>
            <p:extLst>
              <p:ext uri="{D42A27DB-BD31-4B8C-83A1-F6EECF244321}">
                <p14:modId xmlns:p14="http://schemas.microsoft.com/office/powerpoint/2010/main" val="3204978545"/>
              </p:ext>
            </p:extLst>
          </p:nvPr>
        </p:nvGraphicFramePr>
        <p:xfrm>
          <a:off x="426029" y="2065829"/>
          <a:ext cx="6005944" cy="28072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1">
            <a:extLst>
              <a:ext uri="{FF2B5EF4-FFF2-40B4-BE49-F238E27FC236}">
                <a16:creationId xmlns:a16="http://schemas.microsoft.com/office/drawing/2014/main" id="{B36624D1-DE74-4690-AEE3-124D453F0D30}"/>
              </a:ext>
            </a:extLst>
          </p:cNvPr>
          <p:cNvGraphicFramePr>
            <a:graphicFrameLocks/>
          </p:cNvGraphicFramePr>
          <p:nvPr>
            <p:extLst>
              <p:ext uri="{D42A27DB-BD31-4B8C-83A1-F6EECF244321}">
                <p14:modId xmlns:p14="http://schemas.microsoft.com/office/powerpoint/2010/main" val="1097784861"/>
              </p:ext>
            </p:extLst>
          </p:nvPr>
        </p:nvGraphicFramePr>
        <p:xfrm>
          <a:off x="396769" y="6076003"/>
          <a:ext cx="2483887" cy="2086610"/>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a:extLst>
              <a:ext uri="{FF2B5EF4-FFF2-40B4-BE49-F238E27FC236}">
                <a16:creationId xmlns:a16="http://schemas.microsoft.com/office/drawing/2014/main" id="{8F1B62BA-D177-4C4E-84F9-82179FC4CAD6}"/>
              </a:ext>
            </a:extLst>
          </p:cNvPr>
          <p:cNvSpPr/>
          <p:nvPr/>
        </p:nvSpPr>
        <p:spPr>
          <a:xfrm>
            <a:off x="2949225" y="6076003"/>
            <a:ext cx="3453485" cy="2086610"/>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DC218D7-7DC7-4E97-A76B-BE314C5C2731}"/>
              </a:ext>
            </a:extLst>
          </p:cNvPr>
          <p:cNvSpPr/>
          <p:nvPr/>
        </p:nvSpPr>
        <p:spPr>
          <a:xfrm>
            <a:off x="2950587" y="6076003"/>
            <a:ext cx="3452124" cy="4861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C2B2218-7D3F-4A77-B786-34474E6BA49B}"/>
              </a:ext>
            </a:extLst>
          </p:cNvPr>
          <p:cNvSpPr txBox="1"/>
          <p:nvPr/>
        </p:nvSpPr>
        <p:spPr>
          <a:xfrm>
            <a:off x="3109856" y="6108687"/>
            <a:ext cx="1303587" cy="400110"/>
          </a:xfrm>
          <a:prstGeom prst="rect">
            <a:avLst/>
          </a:prstGeom>
          <a:noFill/>
        </p:spPr>
        <p:txBody>
          <a:bodyPr wrap="square" rtlCol="0">
            <a:spAutoFit/>
          </a:bodyPr>
          <a:lstStyle/>
          <a:p>
            <a:pPr algn="ctr"/>
            <a:r>
              <a:rPr lang="en-US" sz="1000" dirty="0">
                <a:solidFill>
                  <a:schemeClr val="bg1"/>
                </a:solidFill>
              </a:rPr>
              <a:t>Attendee Acquisition Enhancements</a:t>
            </a:r>
          </a:p>
        </p:txBody>
      </p:sp>
      <p:sp>
        <p:nvSpPr>
          <p:cNvPr id="18" name="TextBox 17">
            <a:extLst>
              <a:ext uri="{FF2B5EF4-FFF2-40B4-BE49-F238E27FC236}">
                <a16:creationId xmlns:a16="http://schemas.microsoft.com/office/drawing/2014/main" id="{0DC3388B-014C-46B3-AB86-DE6D9937E6B7}"/>
              </a:ext>
            </a:extLst>
          </p:cNvPr>
          <p:cNvSpPr txBox="1"/>
          <p:nvPr/>
        </p:nvSpPr>
        <p:spPr>
          <a:xfrm>
            <a:off x="4937611" y="6119011"/>
            <a:ext cx="1303587" cy="400110"/>
          </a:xfrm>
          <a:prstGeom prst="rect">
            <a:avLst/>
          </a:prstGeom>
          <a:noFill/>
        </p:spPr>
        <p:txBody>
          <a:bodyPr wrap="square" rtlCol="0">
            <a:spAutoFit/>
          </a:bodyPr>
          <a:lstStyle/>
          <a:p>
            <a:pPr algn="ctr"/>
            <a:r>
              <a:rPr lang="en-US" sz="1000" dirty="0">
                <a:solidFill>
                  <a:schemeClr val="bg1"/>
                </a:solidFill>
              </a:rPr>
              <a:t>New Skillsets and </a:t>
            </a:r>
            <a:br>
              <a:rPr lang="en-US" sz="1000" dirty="0">
                <a:solidFill>
                  <a:schemeClr val="bg1"/>
                </a:solidFill>
              </a:rPr>
            </a:br>
            <a:r>
              <a:rPr lang="en-US" sz="1000" dirty="0">
                <a:solidFill>
                  <a:schemeClr val="bg1"/>
                </a:solidFill>
              </a:rPr>
              <a:t>Job Roles</a:t>
            </a:r>
          </a:p>
        </p:txBody>
      </p:sp>
      <p:sp>
        <p:nvSpPr>
          <p:cNvPr id="19" name="TextBox 18">
            <a:extLst>
              <a:ext uri="{FF2B5EF4-FFF2-40B4-BE49-F238E27FC236}">
                <a16:creationId xmlns:a16="http://schemas.microsoft.com/office/drawing/2014/main" id="{55562FAA-9BDB-47C4-957B-8747AAE08A90}"/>
              </a:ext>
            </a:extLst>
          </p:cNvPr>
          <p:cNvSpPr txBox="1"/>
          <p:nvPr/>
        </p:nvSpPr>
        <p:spPr>
          <a:xfrm>
            <a:off x="3048594" y="6617388"/>
            <a:ext cx="1574314" cy="1508105"/>
          </a:xfrm>
          <a:prstGeom prst="rect">
            <a:avLst/>
          </a:prstGeom>
          <a:noFill/>
        </p:spPr>
        <p:txBody>
          <a:bodyPr wrap="square" lIns="0" rIns="0" rtlCol="0">
            <a:spAutoFit/>
          </a:bodyPr>
          <a:lstStyle/>
          <a:p>
            <a:r>
              <a:rPr lang="en-US" sz="800" dirty="0">
                <a:solidFill>
                  <a:schemeClr val="accent1">
                    <a:lumMod val="75000"/>
                  </a:schemeClr>
                </a:solidFill>
              </a:rPr>
              <a:t>Digital Media &amp; Social Media</a:t>
            </a:r>
          </a:p>
          <a:p>
            <a:pPr marL="171450" indent="-114300">
              <a:buFont typeface="Arial" panose="020B0604020202020204" pitchFamily="34" charset="0"/>
              <a:buChar char="•"/>
            </a:pPr>
            <a:r>
              <a:rPr lang="en-US" sz="800" dirty="0">
                <a:solidFill>
                  <a:schemeClr val="accent1">
                    <a:lumMod val="75000"/>
                  </a:schemeClr>
                </a:solidFill>
              </a:rPr>
              <a:t>Social influencers/Influencer marketing</a:t>
            </a:r>
          </a:p>
          <a:p>
            <a:pPr marL="171450" indent="-114300">
              <a:buFont typeface="Arial" panose="020B0604020202020204" pitchFamily="34" charset="0"/>
              <a:buChar char="•"/>
            </a:pPr>
            <a:r>
              <a:rPr lang="en-US" sz="800" dirty="0">
                <a:solidFill>
                  <a:schemeClr val="accent1">
                    <a:lumMod val="75000"/>
                  </a:schemeClr>
                </a:solidFill>
              </a:rPr>
              <a:t>Posting more info more often</a:t>
            </a:r>
          </a:p>
          <a:p>
            <a:pPr marL="171450" indent="-114300">
              <a:buFont typeface="Arial" panose="020B0604020202020204" pitchFamily="34" charset="0"/>
              <a:buChar char="•"/>
            </a:pPr>
            <a:r>
              <a:rPr lang="en-US" sz="800" dirty="0">
                <a:solidFill>
                  <a:schemeClr val="accent1">
                    <a:lumMod val="75000"/>
                  </a:schemeClr>
                </a:solidFill>
              </a:rPr>
              <a:t>Digital ads social media</a:t>
            </a:r>
          </a:p>
          <a:p>
            <a:pPr marL="171450" indent="-114300">
              <a:buFont typeface="Arial" panose="020B0604020202020204" pitchFamily="34" charset="0"/>
              <a:buChar char="•"/>
            </a:pPr>
            <a:r>
              <a:rPr lang="en-US" sz="800" dirty="0">
                <a:solidFill>
                  <a:schemeClr val="accent1">
                    <a:lumMod val="75000"/>
                  </a:schemeClr>
                </a:solidFill>
              </a:rPr>
              <a:t>Retargeting ads</a:t>
            </a:r>
          </a:p>
          <a:p>
            <a:pPr>
              <a:tabLst>
                <a:tab pos="0" algn="l"/>
              </a:tabLst>
            </a:pPr>
            <a:endParaRPr lang="en-US" sz="300" dirty="0">
              <a:solidFill>
                <a:schemeClr val="accent1">
                  <a:lumMod val="75000"/>
                </a:schemeClr>
              </a:solidFill>
            </a:endParaRPr>
          </a:p>
          <a:p>
            <a:pPr>
              <a:tabLst>
                <a:tab pos="0" algn="l"/>
              </a:tabLst>
            </a:pPr>
            <a:r>
              <a:rPr lang="en-US" sz="800" dirty="0">
                <a:solidFill>
                  <a:schemeClr val="accent1">
                    <a:lumMod val="75000"/>
                  </a:schemeClr>
                </a:solidFill>
              </a:rPr>
              <a:t>Email and Digital Marketing</a:t>
            </a:r>
          </a:p>
          <a:p>
            <a:pPr marL="171450" indent="-171450">
              <a:buFont typeface="Arial" panose="020B0604020202020204" pitchFamily="34" charset="0"/>
              <a:buChar char="•"/>
              <a:tabLst>
                <a:tab pos="0" algn="l"/>
              </a:tabLst>
            </a:pPr>
            <a:r>
              <a:rPr lang="en-US" sz="800" dirty="0">
                <a:solidFill>
                  <a:schemeClr val="accent1">
                    <a:lumMod val="75000"/>
                  </a:schemeClr>
                </a:solidFill>
              </a:rPr>
              <a:t>More digital, less snail mail</a:t>
            </a:r>
          </a:p>
          <a:p>
            <a:pPr marL="171450" indent="-171450">
              <a:buFont typeface="Arial" panose="020B0604020202020204" pitchFamily="34" charset="0"/>
              <a:buChar char="•"/>
              <a:tabLst>
                <a:tab pos="0" algn="l"/>
              </a:tabLst>
            </a:pPr>
            <a:r>
              <a:rPr lang="en-US" sz="800" dirty="0">
                <a:solidFill>
                  <a:schemeClr val="accent1">
                    <a:lumMod val="75000"/>
                  </a:schemeClr>
                </a:solidFill>
              </a:rPr>
              <a:t>Targeted marketing and content to specific segments</a:t>
            </a:r>
          </a:p>
          <a:p>
            <a:pPr marL="171450" indent="-171450">
              <a:buFont typeface="Arial" panose="020B0604020202020204" pitchFamily="34" charset="0"/>
              <a:buChar char="•"/>
              <a:tabLst>
                <a:tab pos="0" algn="l"/>
              </a:tabLst>
            </a:pPr>
            <a:r>
              <a:rPr lang="en-US" sz="800" dirty="0">
                <a:solidFill>
                  <a:schemeClr val="accent1">
                    <a:lumMod val="75000"/>
                  </a:schemeClr>
                </a:solidFill>
              </a:rPr>
              <a:t>Marketing automation platforms </a:t>
            </a:r>
          </a:p>
        </p:txBody>
      </p:sp>
      <p:sp>
        <p:nvSpPr>
          <p:cNvPr id="20" name="TextBox 19">
            <a:extLst>
              <a:ext uri="{FF2B5EF4-FFF2-40B4-BE49-F238E27FC236}">
                <a16:creationId xmlns:a16="http://schemas.microsoft.com/office/drawing/2014/main" id="{9E3AEF74-7B75-4B01-8368-E045CCC48CB8}"/>
              </a:ext>
            </a:extLst>
          </p:cNvPr>
          <p:cNvSpPr txBox="1"/>
          <p:nvPr/>
        </p:nvSpPr>
        <p:spPr>
          <a:xfrm>
            <a:off x="4783057" y="6594260"/>
            <a:ext cx="1558749" cy="1569660"/>
          </a:xfrm>
          <a:prstGeom prst="rect">
            <a:avLst/>
          </a:prstGeom>
          <a:noFill/>
        </p:spPr>
        <p:txBody>
          <a:bodyPr wrap="square" lIns="0" rIns="0" rtlCol="0">
            <a:spAutoFit/>
          </a:bodyPr>
          <a:lstStyle/>
          <a:p>
            <a:pPr marL="171450" indent="-114300">
              <a:buFont typeface="Arial" panose="020B0604020202020204" pitchFamily="34" charset="0"/>
              <a:buChar char="•"/>
            </a:pPr>
            <a:r>
              <a:rPr lang="en-US" sz="800" dirty="0">
                <a:solidFill>
                  <a:schemeClr val="accent1">
                    <a:lumMod val="75000"/>
                  </a:schemeClr>
                </a:solidFill>
              </a:rPr>
              <a:t>Digital marketing experts for email marketing/automation, content, website, and SEO</a:t>
            </a:r>
          </a:p>
          <a:p>
            <a:pPr marL="171450" indent="-114300">
              <a:buFont typeface="Arial" panose="020B0604020202020204" pitchFamily="34" charset="0"/>
              <a:buChar char="•"/>
            </a:pPr>
            <a:r>
              <a:rPr lang="en-US" sz="800" dirty="0">
                <a:solidFill>
                  <a:schemeClr val="accent1">
                    <a:lumMod val="75000"/>
                  </a:schemeClr>
                </a:solidFill>
              </a:rPr>
              <a:t>More general marketing and communications</a:t>
            </a:r>
          </a:p>
          <a:p>
            <a:pPr marL="171450" indent="-114300">
              <a:buFont typeface="Arial" panose="020B0604020202020204" pitchFamily="34" charset="0"/>
              <a:buChar char="•"/>
            </a:pPr>
            <a:r>
              <a:rPr lang="en-US" sz="800" dirty="0">
                <a:solidFill>
                  <a:schemeClr val="accent1">
                    <a:lumMod val="75000"/>
                  </a:schemeClr>
                </a:solidFill>
              </a:rPr>
              <a:t>Data analysts &amp; advanced analytics</a:t>
            </a:r>
          </a:p>
          <a:p>
            <a:pPr marL="171450" indent="-114300">
              <a:buFont typeface="Arial" panose="020B0604020202020204" pitchFamily="34" charset="0"/>
              <a:buChar char="•"/>
            </a:pPr>
            <a:r>
              <a:rPr lang="en-US" sz="800" dirty="0">
                <a:solidFill>
                  <a:schemeClr val="accent1">
                    <a:lumMod val="75000"/>
                  </a:schemeClr>
                </a:solidFill>
              </a:rPr>
              <a:t>IT &amp; technical skills for database support, digital platforms and features</a:t>
            </a:r>
          </a:p>
          <a:p>
            <a:pPr marL="171450" indent="-114300">
              <a:buFont typeface="Arial" panose="020B0604020202020204" pitchFamily="34" charset="0"/>
              <a:buChar char="•"/>
            </a:pPr>
            <a:r>
              <a:rPr lang="en-US" sz="800" dirty="0">
                <a:solidFill>
                  <a:schemeClr val="accent1">
                    <a:lumMod val="75000"/>
                  </a:schemeClr>
                </a:solidFill>
              </a:rPr>
              <a:t>Video, A/V for production and streaming</a:t>
            </a:r>
          </a:p>
        </p:txBody>
      </p:sp>
      <p:sp>
        <p:nvSpPr>
          <p:cNvPr id="21" name="TextBox 20">
            <a:extLst>
              <a:ext uri="{FF2B5EF4-FFF2-40B4-BE49-F238E27FC236}">
                <a16:creationId xmlns:a16="http://schemas.microsoft.com/office/drawing/2014/main" id="{2F249AEF-D6C1-4A1C-B162-2447001DFD20}"/>
              </a:ext>
            </a:extLst>
          </p:cNvPr>
          <p:cNvSpPr txBox="1"/>
          <p:nvPr/>
        </p:nvSpPr>
        <p:spPr>
          <a:xfrm>
            <a:off x="329450" y="8178738"/>
            <a:ext cx="6210456" cy="415498"/>
          </a:xfrm>
          <a:prstGeom prst="rect">
            <a:avLst/>
          </a:prstGeom>
          <a:noFill/>
        </p:spPr>
        <p:txBody>
          <a:bodyPr wrap="square" rtlCol="0">
            <a:spAutoFit/>
          </a:bodyPr>
          <a:lstStyle/>
          <a:p>
            <a:r>
              <a:rPr lang="en-US" sz="1050" dirty="0"/>
              <a:t>For more information about this study, please contact: </a:t>
            </a:r>
            <a:r>
              <a:rPr lang="en-US" sz="1050" i="1" dirty="0"/>
              <a:t>Joe Federbush, EVOLIO Marketing at </a:t>
            </a:r>
            <a:r>
              <a:rPr lang="en-US" sz="1050" i="1" dirty="0">
                <a:hlinkClick r:id="rId5"/>
              </a:rPr>
              <a:t>joe.federbush@evoliomarketing.com</a:t>
            </a:r>
            <a:endParaRPr lang="en-US" sz="1050" i="1" dirty="0"/>
          </a:p>
        </p:txBody>
      </p:sp>
      <p:cxnSp>
        <p:nvCxnSpPr>
          <p:cNvPr id="23" name="Straight Connector 22">
            <a:extLst>
              <a:ext uri="{FF2B5EF4-FFF2-40B4-BE49-F238E27FC236}">
                <a16:creationId xmlns:a16="http://schemas.microsoft.com/office/drawing/2014/main" id="{7A33816C-E3F3-450E-911C-CB27D8E5B833}"/>
              </a:ext>
            </a:extLst>
          </p:cNvPr>
          <p:cNvCxnSpPr/>
          <p:nvPr/>
        </p:nvCxnSpPr>
        <p:spPr>
          <a:xfrm>
            <a:off x="329450" y="847276"/>
            <a:ext cx="6012356"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DC51A18-4A6D-48E6-808A-2B42B90832F5}"/>
              </a:ext>
            </a:extLst>
          </p:cNvPr>
          <p:cNvCxnSpPr>
            <a:cxnSpLocks/>
            <a:endCxn id="2" idx="2"/>
          </p:cNvCxnSpPr>
          <p:nvPr/>
        </p:nvCxnSpPr>
        <p:spPr>
          <a:xfrm flipH="1">
            <a:off x="4675968" y="6562129"/>
            <a:ext cx="31152" cy="16004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61F5B9C-C757-44A4-A8AA-FC5D1079265C}"/>
              </a:ext>
            </a:extLst>
          </p:cNvPr>
          <p:cNvCxnSpPr>
            <a:cxnSpLocks/>
          </p:cNvCxnSpPr>
          <p:nvPr/>
        </p:nvCxnSpPr>
        <p:spPr>
          <a:xfrm>
            <a:off x="4701400" y="6049880"/>
            <a:ext cx="11438" cy="6510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77100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TotalTime>
  <Words>672</Words>
  <Application>Microsoft Office PowerPoint</Application>
  <PresentationFormat>Letter Paper (8.5x11 in)</PresentationFormat>
  <Paragraphs>70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Federbush</dc:creator>
  <cp:lastModifiedBy>Steven Barth</cp:lastModifiedBy>
  <cp:revision>12</cp:revision>
  <cp:lastPrinted>2021-08-16T18:31:35Z</cp:lastPrinted>
  <dcterms:created xsi:type="dcterms:W3CDTF">2021-08-16T13:58:28Z</dcterms:created>
  <dcterms:modified xsi:type="dcterms:W3CDTF">2021-08-18T16:44:05Z</dcterms:modified>
</cp:coreProperties>
</file>